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9288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Распространение </a:t>
            </a:r>
            <a:br>
              <a:rPr lang="ru-RU" dirty="0" smtClean="0"/>
            </a:br>
            <a:r>
              <a:rPr lang="ru-RU" dirty="0" smtClean="0"/>
              <a:t>передового педагогического и управленческого опыта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может быть опытом?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алгоритмы учебных действий по предмету;</a:t>
            </a:r>
          </a:p>
          <a:p>
            <a:r>
              <a:rPr lang="ru-RU" sz="2400" dirty="0" smtClean="0"/>
              <a:t>Технология урока или элементы технологии;</a:t>
            </a:r>
          </a:p>
          <a:p>
            <a:r>
              <a:rPr lang="ru-RU" sz="2400" dirty="0" smtClean="0"/>
              <a:t>Авторская программа (учебного курса, воспитательная);</a:t>
            </a:r>
          </a:p>
          <a:p>
            <a:r>
              <a:rPr lang="ru-RU" sz="2400" dirty="0" smtClean="0"/>
              <a:t>Система методических приёмов (набор упражнений для…);</a:t>
            </a:r>
          </a:p>
          <a:p>
            <a:r>
              <a:rPr lang="ru-RU" sz="2400" dirty="0" smtClean="0"/>
              <a:t>Эффективные средства обучения (пособия, карточки, тренажёры);</a:t>
            </a:r>
          </a:p>
          <a:p>
            <a:r>
              <a:rPr lang="ru-RU" sz="2400" dirty="0" smtClean="0"/>
              <a:t>Реализация принципов обучения (вариативность, и др.);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передового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Результативность;</a:t>
            </a:r>
          </a:p>
          <a:p>
            <a:r>
              <a:rPr lang="ru-RU" dirty="0" smtClean="0"/>
              <a:t>Устойчивость, стабильность;</a:t>
            </a:r>
          </a:p>
          <a:p>
            <a:r>
              <a:rPr lang="ru-RU" dirty="0" smtClean="0"/>
              <a:t>Актуальность и социальная значимость;</a:t>
            </a:r>
          </a:p>
          <a:p>
            <a:r>
              <a:rPr lang="ru-RU" dirty="0" smtClean="0"/>
              <a:t>Преемственность;</a:t>
            </a:r>
          </a:p>
          <a:p>
            <a:r>
              <a:rPr lang="ru-RU" dirty="0" smtClean="0"/>
              <a:t>Перспективность;</a:t>
            </a:r>
          </a:p>
          <a:p>
            <a:r>
              <a:rPr lang="ru-RU" dirty="0" smtClean="0"/>
              <a:t>Научная обоснованность опыта.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 распространения руководящего </a:t>
            </a:r>
            <a:b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педагогического опыта</a:t>
            </a:r>
            <a:r>
              <a:rPr lang="en-US" sz="3600" dirty="0" smtClean="0">
                <a:solidFill>
                  <a:srgbClr val="CC3300"/>
                </a:solidFill>
                <a:latin typeface="Verdana" pitchFamily="34" charset="0"/>
              </a:rPr>
              <a:t/>
            </a:r>
            <a:br>
              <a:rPr lang="en-US" sz="3600" dirty="0" smtClean="0">
                <a:solidFill>
                  <a:srgbClr val="CC3300"/>
                </a:solidFill>
                <a:latin typeface="Verdana" pitchFamily="34" charset="0"/>
              </a:rPr>
            </a:br>
            <a:endParaRPr lang="en-US" sz="2000" dirty="0">
              <a:solidFill>
                <a:srgbClr val="CC3300"/>
              </a:solidFill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0" y="1340768"/>
            <a:ext cx="9144000" cy="4896544"/>
            <a:chOff x="168" y="960"/>
            <a:chExt cx="5367" cy="2792"/>
          </a:xfrm>
        </p:grpSpPr>
        <p:sp>
          <p:nvSpPr>
            <p:cNvPr id="47108" name="Freeform 4"/>
            <p:cNvSpPr>
              <a:spLocks/>
            </p:cNvSpPr>
            <p:nvPr/>
          </p:nvSpPr>
          <p:spPr bwMode="gray">
            <a:xfrm>
              <a:off x="5089" y="960"/>
              <a:ext cx="441" cy="705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563F">
                    <a:gamma/>
                    <a:shade val="46275"/>
                    <a:invGamma/>
                  </a:srgbClr>
                </a:gs>
                <a:gs pos="50000">
                  <a:srgbClr val="00563F"/>
                </a:gs>
                <a:gs pos="100000">
                  <a:srgbClr val="00563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gray">
            <a:xfrm>
              <a:off x="2976" y="960"/>
              <a:ext cx="2559" cy="270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gray">
            <a:xfrm>
              <a:off x="4645" y="1660"/>
              <a:ext cx="441" cy="701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4B1092">
                    <a:gamma/>
                    <a:shade val="46275"/>
                    <a:invGamma/>
                  </a:srgbClr>
                </a:gs>
                <a:gs pos="50000">
                  <a:srgbClr val="4B1092"/>
                </a:gs>
                <a:gs pos="100000">
                  <a:srgbClr val="4B1092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gray">
            <a:xfrm>
              <a:off x="2340" y="1660"/>
              <a:ext cx="2751" cy="258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gray">
            <a:xfrm>
              <a:off x="4200" y="2353"/>
              <a:ext cx="439" cy="783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330A">
                    <a:gamma/>
                    <a:shade val="46275"/>
                    <a:invGamma/>
                  </a:srgbClr>
                </a:gs>
                <a:gs pos="50000">
                  <a:srgbClr val="90330A"/>
                </a:gs>
                <a:gs pos="100000">
                  <a:srgbClr val="90330A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gray">
            <a:xfrm>
              <a:off x="3758" y="3047"/>
              <a:ext cx="442" cy="705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6B0E">
                    <a:gamma/>
                    <a:shade val="46275"/>
                    <a:invGamma/>
                  </a:srgbClr>
                </a:gs>
                <a:gs pos="50000">
                  <a:srgbClr val="906B0E"/>
                </a:gs>
                <a:gs pos="100000">
                  <a:srgbClr val="906B0E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gray">
            <a:xfrm>
              <a:off x="1076" y="3136"/>
              <a:ext cx="3124" cy="228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gray">
            <a:xfrm>
              <a:off x="305" y="96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gray">
            <a:xfrm>
              <a:off x="305" y="16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gray">
            <a:xfrm>
              <a:off x="305" y="236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gray">
            <a:xfrm>
              <a:off x="305" y="3047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gray">
            <a:xfrm>
              <a:off x="1529" y="1096"/>
              <a:ext cx="1407" cy="2268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25" name="Rectangle 21"/>
            <p:cNvSpPr>
              <a:spLocks noChangeArrowheads="1"/>
            </p:cNvSpPr>
            <p:nvPr/>
          </p:nvSpPr>
          <p:spPr bwMode="gray">
            <a:xfrm>
              <a:off x="2980" y="1230"/>
              <a:ext cx="2119" cy="434"/>
            </a:xfrm>
            <a:prstGeom prst="rect">
              <a:avLst/>
            </a:prstGeom>
            <a:gradFill rotWithShape="1">
              <a:gsLst>
                <a:gs pos="0">
                  <a:srgbClr val="00906A">
                    <a:gamma/>
                    <a:shade val="72549"/>
                    <a:invGamma/>
                  </a:srgbClr>
                </a:gs>
                <a:gs pos="50000">
                  <a:srgbClr val="00906A"/>
                </a:gs>
                <a:gs pos="100000">
                  <a:srgbClr val="00906A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2000" b="1" dirty="0" smtClean="0">
                  <a:solidFill>
                    <a:schemeClr val="bg1"/>
                  </a:solidFill>
                </a:rPr>
                <a:t>Международный</a:t>
              </a:r>
              <a:endParaRPr lang="en-US" sz="2000" b="1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47126" name="Rectangle 22"/>
            <p:cNvSpPr>
              <a:spLocks noChangeArrowheads="1"/>
            </p:cNvSpPr>
            <p:nvPr/>
          </p:nvSpPr>
          <p:spPr bwMode="gray">
            <a:xfrm>
              <a:off x="2341" y="1918"/>
              <a:ext cx="2309" cy="440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Республиканский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47127" name="Freeform 23"/>
            <p:cNvSpPr>
              <a:spLocks/>
            </p:cNvSpPr>
            <p:nvPr/>
          </p:nvSpPr>
          <p:spPr bwMode="gray">
            <a:xfrm>
              <a:off x="1709" y="2353"/>
              <a:ext cx="2935" cy="285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128" name="Rectangle 24"/>
            <p:cNvSpPr>
              <a:spLocks noChangeArrowheads="1"/>
            </p:cNvSpPr>
            <p:nvPr/>
          </p:nvSpPr>
          <p:spPr bwMode="gray">
            <a:xfrm>
              <a:off x="1711" y="2638"/>
              <a:ext cx="2499" cy="498"/>
            </a:xfrm>
            <a:prstGeom prst="rect">
              <a:avLst/>
            </a:prstGeom>
            <a:gradFill rotWithShape="1">
              <a:gsLst>
                <a:gs pos="0">
                  <a:srgbClr val="DC7150">
                    <a:gamma/>
                    <a:shade val="72549"/>
                    <a:invGamma/>
                  </a:srgbClr>
                </a:gs>
                <a:gs pos="50000">
                  <a:srgbClr val="DC7150"/>
                </a:gs>
                <a:gs pos="100000">
                  <a:srgbClr val="DC7150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Муниципальный уровень</a:t>
              </a:r>
              <a:endPara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129" name="Rectangle 25"/>
            <p:cNvSpPr>
              <a:spLocks noChangeArrowheads="1"/>
            </p:cNvSpPr>
            <p:nvPr/>
          </p:nvSpPr>
          <p:spPr bwMode="gray">
            <a:xfrm>
              <a:off x="1075" y="3364"/>
              <a:ext cx="2689" cy="386"/>
            </a:xfrm>
            <a:prstGeom prst="rect">
              <a:avLst/>
            </a:prstGeom>
            <a:gradFill rotWithShape="1">
              <a:gsLst>
                <a:gs pos="0">
                  <a:srgbClr val="D0A11C">
                    <a:gamma/>
                    <a:shade val="72549"/>
                    <a:invGamma/>
                  </a:srgbClr>
                </a:gs>
                <a:gs pos="50000">
                  <a:srgbClr val="D0A11C"/>
                </a:gs>
                <a:gs pos="100000">
                  <a:srgbClr val="D0A11C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571604" y="5659800"/>
            <a:ext cx="45720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организации образования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94899" y="404664"/>
            <a:ext cx="7677629" cy="48736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Уровни и формы распространения опыта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gray">
          <a:xfrm>
            <a:off x="3657600" y="4192588"/>
            <a:ext cx="16764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gray">
          <a:xfrm>
            <a:off x="3643306" y="3571876"/>
            <a:ext cx="16764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gray">
          <a:xfrm>
            <a:off x="3657600" y="2895600"/>
            <a:ext cx="16764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gray">
          <a:xfrm>
            <a:off x="3574050" y="3071359"/>
            <a:ext cx="17412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Республиканский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gray">
          <a:xfrm>
            <a:off x="3571868" y="3786190"/>
            <a:ext cx="17075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chemeClr val="bg1"/>
                </a:solidFill>
              </a:rPr>
              <a:t>Муницип</a:t>
            </a:r>
            <a:r>
              <a:rPr lang="ru-RU" sz="1600" b="1" dirty="0" smtClean="0">
                <a:solidFill>
                  <a:schemeClr val="bg1"/>
                </a:solidFill>
              </a:rPr>
              <a:t>альный</a:t>
            </a:r>
            <a:endParaRPr lang="ru-RU" sz="1600" b="1" dirty="0" smtClean="0">
              <a:solidFill>
                <a:schemeClr val="bg1"/>
              </a:solidFill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gray">
          <a:xfrm>
            <a:off x="3581400" y="4309485"/>
            <a:ext cx="185665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solidFill>
                  <a:schemeClr val="bg1"/>
                </a:solidFill>
              </a:rPr>
              <a:t>И</a:t>
            </a:r>
            <a:r>
              <a:rPr lang="ru-RU" sz="1400" b="1" dirty="0" smtClean="0">
                <a:solidFill>
                  <a:schemeClr val="bg1"/>
                </a:solidFill>
              </a:rPr>
              <a:t>нституциональный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gray">
          <a:xfrm>
            <a:off x="2971800" y="2667000"/>
            <a:ext cx="533400" cy="2057400"/>
          </a:xfrm>
          <a:prstGeom prst="leftArrow">
            <a:avLst>
              <a:gd name="adj1" fmla="val 65583"/>
              <a:gd name="adj2" fmla="val 65181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214282" y="1714488"/>
            <a:ext cx="3071834" cy="414340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214282" y="1785926"/>
            <a:ext cx="307183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</a:rPr>
              <a:t>Практический уровень</a:t>
            </a:r>
          </a:p>
          <a:p>
            <a:pPr algn="just" eaLnBrk="0" hangingPunct="0"/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Формы:</a:t>
            </a:r>
          </a:p>
          <a:p>
            <a:pPr algn="just" eaLnBrk="0" hangingPunct="0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-Открытые уроки;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Внеклассные мероприятия;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выступления на советах (метод.,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научно-метод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.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и т.д.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),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метод.объединениях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Методические выставки;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Педагогические чтения;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Конференции;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Круглые столы;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Профессиональные конкурсы;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Проведение курсов повышения квалификации;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Педагогические мастерские.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 algn="ctr" eaLnBrk="0" hangingPunct="0"/>
            <a:endParaRPr lang="en-US" dirty="0">
              <a:solidFill>
                <a:srgbClr val="001D3A"/>
              </a:solidFill>
              <a:latin typeface="Verdana" pitchFamily="34" charset="0"/>
            </a:endParaRP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6172200" y="2133600"/>
            <a:ext cx="2828956" cy="31242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143636" y="2285992"/>
            <a:ext cx="277733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</a:rPr>
              <a:t>Научный </a:t>
            </a:r>
            <a:r>
              <a:rPr lang="ru-RU" sz="1400" b="1" dirty="0" smtClean="0">
                <a:solidFill>
                  <a:srgbClr val="FF0000"/>
                </a:solidFill>
                <a:latin typeface="Verdana" pitchFamily="34" charset="0"/>
              </a:rPr>
              <a:t>уровень</a:t>
            </a:r>
          </a:p>
          <a:p>
            <a:pPr algn="ctr" eaLnBrk="0" hangingPunct="0"/>
            <a:r>
              <a:rPr lang="ru-RU" sz="1400" b="1" u="sng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Формы:</a:t>
            </a:r>
          </a:p>
          <a:p>
            <a:pPr algn="just" eaLnBrk="0" hangingPunct="0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-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Публикации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Статьи;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Тезисы;</a:t>
            </a:r>
          </a:p>
          <a:p>
            <a:pPr algn="just" eaLnBrk="0" hangingPunct="0">
              <a:buFontTx/>
              <a:buChar char="-"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Сборники научно-практических конференций и т.д.</a:t>
            </a:r>
            <a:endParaRPr lang="en-US" sz="1400" b="1" dirty="0" smtClean="0">
              <a:solidFill>
                <a:schemeClr val="accent6">
                  <a:lumMod val="50000"/>
                </a:schemeClr>
              </a:solidFill>
              <a:latin typeface="Verdana" pitchFamily="34" charset="0"/>
            </a:endParaRPr>
          </a:p>
          <a:p>
            <a:pPr algn="ctr" eaLnBrk="0" hangingPunct="0"/>
            <a:endParaRPr lang="en-US" dirty="0">
              <a:solidFill>
                <a:srgbClr val="001D3A"/>
              </a:solidFill>
              <a:latin typeface="Verdana" pitchFamily="34" charset="0"/>
            </a:endParaRPr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gray">
          <a:xfrm>
            <a:off x="5489575" y="2667000"/>
            <a:ext cx="530225" cy="2057400"/>
          </a:xfrm>
          <a:prstGeom prst="rightArrow">
            <a:avLst>
              <a:gd name="adj1" fmla="val 67750"/>
              <a:gd name="adj2" fmla="val 66167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  <a:alpha val="12000"/>
                </a:schemeClr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1" name="AutoShape 15"/>
          <p:cNvSpPr>
            <a:spLocks noChangeArrowheads="1"/>
          </p:cNvSpPr>
          <p:nvPr/>
        </p:nvSpPr>
        <p:spPr bwMode="gray">
          <a:xfrm>
            <a:off x="2895600" y="1268760"/>
            <a:ext cx="3048000" cy="864840"/>
          </a:xfrm>
          <a:prstGeom prst="can">
            <a:avLst>
              <a:gd name="adj" fmla="val 2786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2" name="AutoShape 16"/>
          <p:cNvSpPr>
            <a:spLocks noChangeArrowheads="1"/>
          </p:cNvSpPr>
          <p:nvPr/>
        </p:nvSpPr>
        <p:spPr bwMode="gray">
          <a:xfrm>
            <a:off x="3581400" y="2133600"/>
            <a:ext cx="1752600" cy="685800"/>
          </a:xfrm>
          <a:prstGeom prst="upArrow">
            <a:avLst>
              <a:gd name="adj1" fmla="val 68380"/>
              <a:gd name="adj2" fmla="val 70833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3529"/>
                  <a:invGamma/>
                  <a:alpha val="12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gray">
          <a:xfrm>
            <a:off x="3645164" y="1527664"/>
            <a:ext cx="18732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Системность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gray">
          <a:xfrm>
            <a:off x="2971800" y="5257800"/>
            <a:ext cx="3048000" cy="879694"/>
          </a:xfrm>
          <a:prstGeom prst="can">
            <a:avLst>
              <a:gd name="adj" fmla="val 32032"/>
            </a:avLst>
          </a:prstGeom>
          <a:gradFill rotWithShape="1">
            <a:gsLst>
              <a:gs pos="0">
                <a:srgbClr val="44BD41">
                  <a:gamma/>
                  <a:shade val="46275"/>
                  <a:invGamma/>
                </a:srgbClr>
              </a:gs>
              <a:gs pos="50000">
                <a:srgbClr val="44BD41"/>
              </a:gs>
              <a:gs pos="100000">
                <a:srgbClr val="44BD41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gray">
          <a:xfrm>
            <a:off x="3520098" y="5491163"/>
            <a:ext cx="18133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 smtClean="0">
                <a:solidFill>
                  <a:srgbClr val="000000"/>
                </a:solidFill>
              </a:rPr>
              <a:t>Непрерывность 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gray">
          <a:xfrm rot="10800000">
            <a:off x="3602037" y="4843861"/>
            <a:ext cx="1755775" cy="525463"/>
          </a:xfrm>
          <a:prstGeom prst="downArrow">
            <a:avLst>
              <a:gd name="adj1" fmla="val 67093"/>
              <a:gd name="adj2" fmla="val 64051"/>
            </a:avLst>
          </a:prstGeom>
          <a:gradFill rotWithShape="1">
            <a:gsLst>
              <a:gs pos="0">
                <a:schemeClr val="bg2">
                  <a:gamma/>
                  <a:tint val="63529"/>
                  <a:invGamma/>
                  <a:alpha val="12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819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5199162"/>
            <a:ext cx="5308306" cy="985266"/>
          </a:xfrm>
          <a:noFill/>
        </p:spPr>
        <p:txBody>
          <a:bodyPr/>
          <a:lstStyle/>
          <a:p>
            <a:pPr algn="r"/>
            <a:r>
              <a:rPr lang="ru-RU" sz="1600" b="1" i="1" dirty="0" err="1" smtClean="0">
                <a:solidFill>
                  <a:schemeClr val="accent6">
                    <a:lumMod val="50000"/>
                  </a:schemeClr>
                </a:solidFill>
              </a:rPr>
              <a:t>Асмолов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 Александр Григорьевич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известный российский психолог, политик и 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учёный, </a:t>
            </a:r>
            <a:b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академик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Российской академии 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</a:rPr>
              <a:t>образования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3514" y="1032778"/>
            <a:ext cx="7848600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spAutoFit/>
          </a:bodyPr>
          <a:lstStyle/>
          <a:p>
            <a:r>
              <a:rPr lang="ru-RU" sz="2800" dirty="0" smtClean="0"/>
              <a:t>«Важнейшей </a:t>
            </a:r>
            <a:r>
              <a:rPr lang="ru-RU" sz="2800" dirty="0"/>
              <a:t>задачей современной системы образования является:</a:t>
            </a:r>
          </a:p>
          <a:p>
            <a:r>
              <a:rPr lang="ru-RU" sz="2800" b="1" dirty="0">
                <a:latin typeface="Times New Roman" pitchFamily="18" charset="0"/>
              </a:rPr>
              <a:t>- </a:t>
            </a:r>
            <a:r>
              <a:rPr lang="ru-RU" sz="2800" b="1" dirty="0"/>
              <a:t>формирование способности субъекта к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3300"/>
                </a:solidFill>
              </a:rPr>
              <a:t>самосовершенствованию</a:t>
            </a:r>
            <a:r>
              <a:rPr lang="ru-RU" sz="2800" dirty="0"/>
              <a:t> и </a:t>
            </a:r>
            <a:r>
              <a:rPr lang="ru-RU" sz="2800" b="1" dirty="0">
                <a:solidFill>
                  <a:srgbClr val="FF3300"/>
                </a:solidFill>
              </a:rPr>
              <a:t>саморазвитию</a:t>
            </a:r>
            <a:r>
              <a:rPr lang="ru-RU" sz="2800" dirty="0"/>
              <a:t> путем сознательного и активного присвоения нового социального опыта; </a:t>
            </a:r>
          </a:p>
          <a:p>
            <a:r>
              <a:rPr lang="ru-RU" sz="2800" b="1" dirty="0"/>
              <a:t>- формирование способности к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FF3300"/>
                </a:solidFill>
              </a:rPr>
              <a:t>самостоятельному усвоению новых знаний и </a:t>
            </a:r>
            <a:r>
              <a:rPr lang="ru-RU" sz="2800" b="1" dirty="0" smtClean="0">
                <a:solidFill>
                  <a:srgbClr val="FF3300"/>
                </a:solidFill>
              </a:rPr>
              <a:t>умений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97091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202</Words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Распространение  передового педагогического и управленческого опыта</vt:lpstr>
      <vt:lpstr>Что может быть опытом?</vt:lpstr>
      <vt:lpstr>Признаки передового опыта</vt:lpstr>
      <vt:lpstr> Уровни распространения руководящего  и педагогического опыта </vt:lpstr>
      <vt:lpstr>Уровни и формы распространения опыта</vt:lpstr>
      <vt:lpstr>Асмолов Александр Григорьевич известный российский психолог, политик и учёный,  академик Российской академии образования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Тымчек Марина Георгиевна</cp:lastModifiedBy>
  <cp:revision>17</cp:revision>
  <dcterms:modified xsi:type="dcterms:W3CDTF">2014-02-26T15:07:20Z</dcterms:modified>
</cp:coreProperties>
</file>